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6" r:id="rId2"/>
    <p:sldId id="260" r:id="rId3"/>
    <p:sldId id="264" r:id="rId4"/>
    <p:sldId id="261" r:id="rId5"/>
    <p:sldId id="269" r:id="rId6"/>
    <p:sldId id="287" r:id="rId7"/>
    <p:sldId id="288" r:id="rId8"/>
    <p:sldId id="289" r:id="rId9"/>
    <p:sldId id="290" r:id="rId10"/>
    <p:sldId id="291" r:id="rId11"/>
    <p:sldId id="292" r:id="rId12"/>
    <p:sldId id="262" r:id="rId13"/>
    <p:sldId id="293" r:id="rId14"/>
    <p:sldId id="296" r:id="rId15"/>
    <p:sldId id="297" r:id="rId16"/>
    <p:sldId id="298" r:id="rId17"/>
    <p:sldId id="294" r:id="rId18"/>
    <p:sldId id="299" r:id="rId19"/>
    <p:sldId id="300" r:id="rId20"/>
    <p:sldId id="295" r:id="rId21"/>
    <p:sldId id="301" r:id="rId22"/>
    <p:sldId id="302" r:id="rId23"/>
    <p:sldId id="304" r:id="rId24"/>
    <p:sldId id="303" r:id="rId25"/>
    <p:sldId id="305" r:id="rId26"/>
    <p:sldId id="308" r:id="rId27"/>
    <p:sldId id="306" r:id="rId28"/>
    <p:sldId id="279" r:id="rId29"/>
    <p:sldId id="307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85794" autoAdjust="0"/>
  </p:normalViewPr>
  <p:slideViewPr>
    <p:cSldViewPr snapToGrid="0">
      <p:cViewPr varScale="1">
        <p:scale>
          <a:sx n="115" d="100"/>
          <a:sy n="115" d="100"/>
        </p:scale>
        <p:origin x="512" y="200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11/12/20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237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80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6757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53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2339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3676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7477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45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4707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795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345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1235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371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7772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9745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1307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908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534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4130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511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133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30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47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.jpe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472043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99124" cy="29608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F3773-7FE1-4638-B74A-2F69B276C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0"/>
            <a:ext cx="5899124" cy="4616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59" y="5525674"/>
            <a:ext cx="5167824" cy="1532849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POCKET HEDGE FUND</a:t>
            </a:r>
            <a:br>
              <a:rPr lang="en-US" dirty="0"/>
            </a:br>
            <a:r>
              <a:rPr lang="en-CA" sz="1800" dirty="0"/>
              <a:t>By: Chris Lee, Chris Wong, Jacob Feldman, Kim Austria &amp; Val De Franco</a:t>
            </a:r>
            <a:br>
              <a:rPr lang="en-CA" dirty="0"/>
            </a:b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0485080">
            <a:off x="991323" y="806006"/>
            <a:ext cx="2143134" cy="281416"/>
          </a:xfrm>
        </p:spPr>
        <p:txBody>
          <a:bodyPr/>
          <a:lstStyle/>
          <a:p>
            <a:pPr algn="ctr"/>
            <a:r>
              <a:rPr lang="en-US" sz="1000" b="1" noProof="1">
                <a:solidFill>
                  <a:schemeClr val="tx1"/>
                </a:solidFill>
              </a:rPr>
              <a:t>POCKET HEDGE</a:t>
            </a:r>
            <a:br>
              <a:rPr lang="en-US" sz="1000" b="1" noProof="1">
                <a:solidFill>
                  <a:schemeClr val="tx1"/>
                </a:solidFill>
              </a:rPr>
            </a:br>
            <a:r>
              <a:rPr lang="en-US" sz="1000" b="1" noProof="1">
                <a:solidFill>
                  <a:schemeClr val="tx1"/>
                </a:solidFill>
              </a:rPr>
              <a:t>FUND’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WEIGHT PREFERENCE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148547"/>
            <a:ext cx="4600295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Drop down menu will pop up the option to choose up to 10 stocks for your portfolio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If equal weight is chosen then the portfolio will equally divide the chosen stocks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10" name="Weighting 2020-11-09 18-33-47">
            <a:hlinkClick r:id="" action="ppaction://media"/>
            <a:extLst>
              <a:ext uri="{FF2B5EF4-FFF2-40B4-BE49-F238E27FC236}">
                <a16:creationId xmlns:a16="http://schemas.microsoft.com/office/drawing/2014/main" id="{1C5F2990-E7E2-4FE8-A801-D0E8206F2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7733" y="1127932"/>
            <a:ext cx="5833717" cy="3347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A052D4-A4C5-4F5D-9A7A-03A0E8FEE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732" y="5050552"/>
            <a:ext cx="5897769" cy="3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8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CUSTOM WEIGHT PREFERENCE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728921"/>
            <a:ext cx="4600295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If custom weight is chosen then the following prompt will appear for the investor to choose weight preference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3CE58-55A6-4384-ACF3-173D380A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18" y="1733313"/>
            <a:ext cx="4239217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0574" y="0"/>
            <a:ext cx="4999570" cy="66871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575" y="3076343"/>
            <a:ext cx="5003514" cy="361076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METHODS</a:t>
            </a:r>
          </a:p>
        </p:txBody>
      </p:sp>
      <p:pic>
        <p:nvPicPr>
          <p:cNvPr id="27" name="Picture Placeholder 26" descr="Upward trend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353719" y="2709492"/>
            <a:ext cx="621792" cy="621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Returns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Daily Return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Holding Period Return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Daily Cumulative Return</a:t>
            </a:r>
          </a:p>
          <a:p>
            <a:pPr algn="l"/>
            <a:endParaRPr lang="en-US" noProof="1"/>
          </a:p>
          <a:p>
            <a:pPr algn="l"/>
            <a:endParaRPr lang="en-US" dirty="0"/>
          </a:p>
        </p:txBody>
      </p:sp>
      <p:pic>
        <p:nvPicPr>
          <p:cNvPr id="29" name="Picture Placeholder 28" descr="Scatterplot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368489" y="2709492"/>
            <a:ext cx="621792" cy="621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Risk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Volatility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Correlation</a:t>
            </a:r>
          </a:p>
          <a:p>
            <a:endParaRPr lang="en-US" dirty="0"/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442972" y="2709492"/>
            <a:ext cx="621792" cy="62179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Composite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Sharpe Ratio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Mean Reversion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Historical Valuation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32966E-FEA5-4D02-8156-3745D19969FC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8A348-0F64-409D-A06D-D4F18071F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13</a:t>
            </a:fld>
            <a:endParaRPr lang="en-US" b="1" i="1" noProof="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C6B78D-041F-412E-8D89-9A9649A95D5C}"/>
              </a:ext>
            </a:extLst>
          </p:cNvPr>
          <p:cNvSpPr txBox="1">
            <a:spLocks/>
          </p:cNvSpPr>
          <p:nvPr/>
        </p:nvSpPr>
        <p:spPr>
          <a:xfrm>
            <a:off x="10329421" y="5500054"/>
            <a:ext cx="4993813" cy="3610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RETURNS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297D0-41E3-4D04-A71C-2AE62A51EC2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6" name="Picture Placeholder 32" descr="Fibre optic wires">
            <a:extLst>
              <a:ext uri="{FF2B5EF4-FFF2-40B4-BE49-F238E27FC236}">
                <a16:creationId xmlns:a16="http://schemas.microsoft.com/office/drawing/2014/main" id="{7FF248C0-9E92-469B-83E9-06D1DD7251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0574" y="0"/>
            <a:ext cx="4999570" cy="66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DAILY RETURN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728921"/>
            <a:ext cx="4600295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Daily return measures the dollar change in a stock’s price as percentage value on the basis of the prior day’s closing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An increase =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 decrease = loss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E7C55-D924-4A1C-9CE3-581F57C2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4785"/>
            <a:ext cx="5205276" cy="316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38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HOLDING PERIOD RETURN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728921"/>
            <a:ext cx="4600295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Holding period return is useful for comparing returns between investments held for different periods of 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E7856-04A6-4E1D-855C-DE39DAFAB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999" y="1728921"/>
            <a:ext cx="6255828" cy="445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9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DAILY CUMULATIVE RETURN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728921"/>
            <a:ext cx="10208924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Daily cumulative return is the aggregate amount that the investment has gained or lost over 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DF3E6-796D-4B1B-A5B5-9B1FFEDE8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3" y="3017574"/>
            <a:ext cx="7217723" cy="3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3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8A348-0F64-409D-A06D-D4F18071F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17</a:t>
            </a:fld>
            <a:endParaRPr lang="en-US" b="1" i="1" noProof="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C6B78D-041F-412E-8D89-9A9649A95D5C}"/>
              </a:ext>
            </a:extLst>
          </p:cNvPr>
          <p:cNvSpPr txBox="1">
            <a:spLocks/>
          </p:cNvSpPr>
          <p:nvPr/>
        </p:nvSpPr>
        <p:spPr>
          <a:xfrm>
            <a:off x="10978927" y="5517983"/>
            <a:ext cx="4993813" cy="3610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RISKS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297D0-41E3-4D04-A71C-2AE62A51EC2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6" name="Picture Placeholder 32" descr="Fibre optic wires">
            <a:extLst>
              <a:ext uri="{FF2B5EF4-FFF2-40B4-BE49-F238E27FC236}">
                <a16:creationId xmlns:a16="http://schemas.microsoft.com/office/drawing/2014/main" id="{7FF248C0-9E92-469B-83E9-06D1DD7251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0574" y="0"/>
            <a:ext cx="4999570" cy="66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3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VOLATILITY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728921"/>
            <a:ext cx="10277935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Volatility is the amount of uncertainty or risk related to the size of changes in a security’s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49C391-F86D-4591-9EE6-80B5D5BF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25" y="2778225"/>
            <a:ext cx="697355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19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728921"/>
            <a:ext cx="10277935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Correlation is the relationship that exists between two or multiple stocks and their respective price movements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0FE9B-6FE7-44CC-A974-70507780B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445" y="2892057"/>
            <a:ext cx="7841110" cy="33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77124" y="740001"/>
            <a:ext cx="4025781" cy="2720745"/>
            <a:chOff x="7699827" y="846814"/>
            <a:chExt cx="4025781" cy="27207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CURRENT LANDSCAPE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4" y="4608000"/>
            <a:ext cx="4124325" cy="1800000"/>
          </a:xfrm>
        </p:spPr>
        <p:txBody>
          <a:bodyPr/>
          <a:lstStyle/>
          <a:p>
            <a:pPr algn="l"/>
            <a:r>
              <a:rPr lang="en-US" noProof="1"/>
              <a:t>Most popular Robo-Advisors:</a:t>
            </a:r>
          </a:p>
          <a:p>
            <a:pPr marL="457200" indent="-457200" algn="l">
              <a:buAutoNum type="arabicPeriod"/>
            </a:pPr>
            <a:r>
              <a:rPr lang="en-US" noProof="1"/>
              <a:t>Wealthfront</a:t>
            </a:r>
          </a:p>
          <a:p>
            <a:pPr marL="457200" indent="-457200" algn="l">
              <a:buAutoNum type="arabicPeriod"/>
            </a:pPr>
            <a:r>
              <a:rPr lang="en-US" noProof="1"/>
              <a:t>Betterment</a:t>
            </a:r>
          </a:p>
          <a:p>
            <a:pPr marL="457200" indent="-457200" algn="l">
              <a:buAutoNum type="arabicPeriod"/>
            </a:pPr>
            <a:r>
              <a:rPr lang="en-US" noProof="1"/>
              <a:t>Interactive Advisors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84CEB1-11CA-475E-A163-75E010B27351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B958D-C8B1-404E-A12C-8AE7D07BF374}"/>
              </a:ext>
            </a:extLst>
          </p:cNvPr>
          <p:cNvSpPr txBox="1"/>
          <p:nvPr/>
        </p:nvSpPr>
        <p:spPr>
          <a:xfrm>
            <a:off x="7699827" y="1381635"/>
            <a:ext cx="18473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2F5970-E9EF-4BD2-9FCE-156708938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16" y="387944"/>
            <a:ext cx="4154277" cy="2180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8117FE-D1DB-48D3-9D93-037D0E113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51" y="2796819"/>
            <a:ext cx="4006009" cy="2107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E172CE-2DD2-489C-9CC1-D12DCA06AB43}"/>
              </a:ext>
            </a:extLst>
          </p:cNvPr>
          <p:cNvSpPr/>
          <p:nvPr/>
        </p:nvSpPr>
        <p:spPr>
          <a:xfrm>
            <a:off x="590550" y="5048893"/>
            <a:ext cx="5505449" cy="10855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CAE39-0DFA-4C92-9BB1-4787860BC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5116283"/>
            <a:ext cx="5505449" cy="95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8A348-0F64-409D-A06D-D4F18071F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20</a:t>
            </a:fld>
            <a:endParaRPr lang="en-US" b="1" i="1" noProof="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C6B78D-041F-412E-8D89-9A9649A95D5C}"/>
              </a:ext>
            </a:extLst>
          </p:cNvPr>
          <p:cNvSpPr txBox="1">
            <a:spLocks/>
          </p:cNvSpPr>
          <p:nvPr/>
        </p:nvSpPr>
        <p:spPr>
          <a:xfrm>
            <a:off x="9695093" y="5482125"/>
            <a:ext cx="4993813" cy="3610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COMPOSITES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297D0-41E3-4D04-A71C-2AE62A51EC2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6" name="Picture Placeholder 32" descr="Fibre optic wires">
            <a:extLst>
              <a:ext uri="{FF2B5EF4-FFF2-40B4-BE49-F238E27FC236}">
                <a16:creationId xmlns:a16="http://schemas.microsoft.com/office/drawing/2014/main" id="{7FF248C0-9E92-469B-83E9-06D1DD7251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0574" y="0"/>
            <a:ext cx="4999570" cy="66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63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SHARPE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728921"/>
            <a:ext cx="10277935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Sharpe ratio helps investors understand the return on investment compared to its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The higher the ratio based on past performance the better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93FD3-F6BE-42F7-A26B-8A53EEF0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373" y="3023096"/>
            <a:ext cx="7689254" cy="34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7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MEAN REVERSION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728921"/>
            <a:ext cx="10277935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Mean reversion is </a:t>
            </a:r>
            <a:r>
              <a:rPr lang="en-CA" dirty="0">
                <a:latin typeface="+mj-lt"/>
              </a:rPr>
              <a:t>t</a:t>
            </a:r>
            <a:r>
              <a:rPr lang="en-US" i="0" dirty="0">
                <a:effectLst/>
                <a:latin typeface="+mj-lt"/>
              </a:rPr>
              <a:t>he assumption that a stock's price will tend to move to the average price over time</a:t>
            </a:r>
            <a:endParaRPr lang="en-CA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93CA3D7-A009-48BF-9858-533F0507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2" y="2787029"/>
            <a:ext cx="85629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51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MEAN REVERSION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9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7F9E8D2E-2C39-42E7-8499-2CED17E24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22" y="1482103"/>
            <a:ext cx="82219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3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HISTORICAL 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7B25642-2AC3-4914-ACC3-693DB131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09" y="1463414"/>
            <a:ext cx="6616781" cy="49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HISTORICAL 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7BA2DA1A-99FA-43C0-876B-892B40EFE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" y="1336591"/>
            <a:ext cx="11396057" cy="50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71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HISTORICAL 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728921"/>
            <a:ext cx="10277935" cy="44173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 each stock selected by user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400" dirty="0"/>
              <a:t> Price to diluted earnings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400" dirty="0"/>
              <a:t> Price to sales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400" dirty="0"/>
              <a:t> Price to 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10 years of monthly historical data vs. 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Allows user to compare current valuation with historical range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</p:spTree>
    <p:extLst>
      <p:ext uri="{BB962C8B-B14F-4D97-AF65-F5344CB8AC3E}">
        <p14:creationId xmlns:p14="http://schemas.microsoft.com/office/powerpoint/2010/main" val="306367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TRADING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625" y="1498406"/>
            <a:ext cx="4604254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Rules for inclusion</a:t>
            </a:r>
            <a:r>
              <a:rPr lang="en-CA" dirty="0"/>
              <a:t> based off user risk preferences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Risk preferences are embedded with strategy thresholds for inclusion or exclusion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The strategies are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Volatility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Moving average crosses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Sharpe ratio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Correlation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0DB38-06BA-44D4-9DD9-01D0BF791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79" y="1498406"/>
            <a:ext cx="5525271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84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60C03-A974-4492-8BDC-3A3B1DA4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663A09-922C-4254-9D30-7A8E6E269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1733" y="5563763"/>
            <a:ext cx="5085650" cy="720000"/>
          </a:xfrm>
        </p:spPr>
        <p:txBody>
          <a:bodyPr/>
          <a:lstStyle/>
          <a:p>
            <a:r>
              <a:rPr lang="en-US" dirty="0"/>
              <a:t>Summary/</a:t>
            </a:r>
            <a:br>
              <a:rPr lang="en-US" dirty="0"/>
            </a:br>
            <a:r>
              <a:rPr lang="en-US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9601" y="4199341"/>
            <a:ext cx="5022591" cy="2728844"/>
          </a:xfrm>
        </p:spPr>
        <p:txBody>
          <a:bodyPr/>
          <a:lstStyle/>
          <a:p>
            <a:r>
              <a:rPr lang="en-US" sz="2400" b="1" dirty="0"/>
              <a:t>If a given stock does not meet our established thresholds for inclusion, we provide alternative stock recommendations based off the user’s risk preference and our trading strategies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785DC3-6F3A-4A92-936E-92811EE4C97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A252D-3A7B-48F1-A07A-35FF4152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01" y="1165156"/>
            <a:ext cx="5031474" cy="202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48547"/>
            <a:ext cx="5843958" cy="4417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  a mobile app GUI library, like Django and </a:t>
            </a:r>
            <a:r>
              <a:rPr lang="en-US" dirty="0" err="1"/>
              <a:t>Kivy</a:t>
            </a:r>
            <a:r>
              <a:rPr lang="en-US" dirty="0"/>
              <a:t> to develop the code into a mobile app</a:t>
            </a: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As real time information is updated in the API we are confident that our trading strategies can be overlaid with retail trading applications (i.e. Wealth Simple, Quest Trade and </a:t>
            </a:r>
            <a:r>
              <a:rPr lang="en-US" dirty="0" err="1">
                <a:latin typeface="+mj-lt"/>
              </a:rPr>
              <a:t>Revolut</a:t>
            </a:r>
            <a:r>
              <a:rPr lang="en-US" dirty="0">
                <a:latin typeface="+mj-lt"/>
              </a:rPr>
              <a:t>) to rebalance portfolios and optimize returns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 develop and include a natural language processing component to our trading strategies, where we predict inflated stock valuations based off internet searches and social media mentions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31656-C816-49C9-98A6-EAB46AE6A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606" y="1831592"/>
            <a:ext cx="3734321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7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692840"/>
            <a:ext cx="4993813" cy="5472319"/>
          </a:xfrm>
        </p:spPr>
        <p:txBody>
          <a:bodyPr/>
          <a:lstStyle/>
          <a:p>
            <a:pPr algn="l"/>
            <a:r>
              <a:rPr lang="en-US" dirty="0"/>
              <a:t>WHAT THEY 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>
          <a:xfrm>
            <a:off x="456327" y="2168487"/>
            <a:ext cx="4283297" cy="1800000"/>
          </a:xfrm>
        </p:spPr>
        <p:txBody>
          <a:bodyPr/>
          <a:lstStyle/>
          <a:p>
            <a:r>
              <a:rPr lang="en-US" dirty="0"/>
              <a:t>Determine an investor’s risk tolerance through questionnaires and create the optimal portfolio of ETFs matching the risk tolerance level</a:t>
            </a:r>
          </a:p>
          <a:p>
            <a:r>
              <a:rPr lang="en-US" dirty="0"/>
              <a:t>ETF’s asset classes offerings vary across companies</a:t>
            </a:r>
          </a:p>
          <a:p>
            <a:r>
              <a:rPr lang="en-US" dirty="0"/>
              <a:t>Investors are free to change their risk tolerance level, within the app or website provided, without having to consult an advisor</a:t>
            </a:r>
          </a:p>
          <a:p>
            <a:r>
              <a:rPr lang="en-US" dirty="0"/>
              <a:t>Majority provides tax-loss harvesting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8EBB59-B4D0-44B6-9A00-DA44F75668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why is the etf definition important">
            <a:extLst>
              <a:ext uri="{FF2B5EF4-FFF2-40B4-BE49-F238E27FC236}">
                <a16:creationId xmlns:a16="http://schemas.microsoft.com/office/drawing/2014/main" id="{7D63EAF2-A677-4A68-8CCC-E6C0FA46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49" y="1249950"/>
            <a:ext cx="5804452" cy="459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46AFAF-7F8A-42C9-B9DC-27AF29128350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3AA8824-BE92-4856-86D2-FAB3C183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610679" y="2076550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5449" y="3606600"/>
            <a:ext cx="5523499" cy="21676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</a:t>
            </a:r>
            <a:br>
              <a:rPr lang="en-US" dirty="0"/>
            </a:br>
            <a:r>
              <a:rPr lang="en-US" dirty="0"/>
              <a:t>QUESTIONS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7E246B-58EF-468A-979C-0A86EB804101}"/>
              </a:ext>
            </a:extLst>
          </p:cNvPr>
          <p:cNvSpPr/>
          <p:nvPr/>
        </p:nvSpPr>
        <p:spPr>
          <a:xfrm>
            <a:off x="9967672" y="154781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E29129-BEE7-44A3-A7D0-43F0FB94AA9C}"/>
              </a:ext>
            </a:extLst>
          </p:cNvPr>
          <p:cNvSpPr/>
          <p:nvPr/>
        </p:nvSpPr>
        <p:spPr>
          <a:xfrm>
            <a:off x="10018407" y="662527"/>
            <a:ext cx="1601092" cy="4809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654733" y="2709492"/>
            <a:ext cx="621792" cy="62179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89704" y="3931987"/>
            <a:ext cx="1620000" cy="360000"/>
          </a:xfrm>
        </p:spPr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50341" y="4331432"/>
            <a:ext cx="2463781" cy="1027665"/>
          </a:xfrm>
        </p:spPr>
        <p:txBody>
          <a:bodyPr/>
          <a:lstStyle/>
          <a:p>
            <a:pPr algn="just"/>
            <a:r>
              <a:rPr lang="en-US" sz="1800" b="0" i="0" dirty="0">
                <a:effectLst/>
                <a:latin typeface="+mj-lt"/>
              </a:rPr>
              <a:t>1. Charges a fee on top of the ETF’s fund fee</a:t>
            </a:r>
            <a:br>
              <a:rPr lang="en-US" sz="1800" dirty="0">
                <a:latin typeface="+mj-lt"/>
              </a:rPr>
            </a:br>
            <a:r>
              <a:rPr lang="en-US" sz="1800" b="0" i="0" dirty="0">
                <a:effectLst/>
                <a:latin typeface="+mj-lt"/>
              </a:rPr>
              <a:t>•As much as $40 per $10,000 invested annually</a:t>
            </a:r>
          </a:p>
          <a:p>
            <a:endParaRPr lang="en-US" sz="1800" dirty="0">
              <a:latin typeface="+mj-lt"/>
            </a:endParaRPr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046333" y="2709492"/>
            <a:ext cx="621792" cy="621792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119858" y="3931987"/>
            <a:ext cx="1620000" cy="360000"/>
          </a:xfrm>
        </p:spPr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84336" y="4331432"/>
            <a:ext cx="2336741" cy="720000"/>
          </a:xfrm>
        </p:spPr>
        <p:txBody>
          <a:bodyPr/>
          <a:lstStyle/>
          <a:p>
            <a:pPr algn="just"/>
            <a:r>
              <a:rPr lang="en-US" sz="1800" dirty="0">
                <a:latin typeface="+mj-lt"/>
              </a:rPr>
              <a:t>2. </a:t>
            </a:r>
            <a:r>
              <a:rPr lang="en-US" sz="1800" b="0" i="0" dirty="0">
                <a:effectLst/>
                <a:latin typeface="+mj-lt"/>
              </a:rPr>
              <a:t>Focuses only on ETFs</a:t>
            </a:r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915477" y="2680270"/>
            <a:ext cx="621792" cy="62179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19A00C-2662-4B75-BE30-DBA6859FE458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4754" y="1505467"/>
            <a:ext cx="9602492" cy="10787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Set up an application that helps smaller retail investors/traders with data analysis and graphical output to help them make better investment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DA4A57-E83E-4555-B94E-F8C78427B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79" y="2879697"/>
            <a:ext cx="7686261" cy="341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POCKET HEDGE FUND INDICATORS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6435" y="1598233"/>
            <a:ext cx="4600295" cy="10787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Simple stock analysis through API’s and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Free </a:t>
            </a:r>
            <a:r>
              <a:rPr lang="en-CA" dirty="0" err="1"/>
              <a:t>robo</a:t>
            </a:r>
            <a:r>
              <a:rPr lang="en-CA" dirty="0"/>
              <a:t>-advisor that helps investors navigate individual stock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Trading strategies</a:t>
            </a:r>
          </a:p>
          <a:p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561B6-6042-47C2-89E2-863EC66E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83" y="1598233"/>
            <a:ext cx="3618852" cy="34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1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DATA SOURCES AND LIBRARIES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6435" y="1598233"/>
            <a:ext cx="4600295" cy="1078707"/>
          </a:xfrm>
        </p:spPr>
        <p:txBody>
          <a:bodyPr/>
          <a:lstStyle/>
          <a:p>
            <a:r>
              <a:rPr lang="en-CA" dirty="0"/>
              <a:t>The following data sources were used:</a:t>
            </a:r>
          </a:p>
          <a:p>
            <a:pPr lvl="1"/>
            <a:r>
              <a:rPr lang="en-CA" dirty="0"/>
              <a:t>Alpaca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/>
              <a:t>Trading data</a:t>
            </a:r>
          </a:p>
          <a:p>
            <a:pPr lvl="1"/>
            <a:r>
              <a:rPr lang="en-CA" dirty="0" err="1"/>
              <a:t>Compustat</a:t>
            </a:r>
            <a:endParaRPr lang="en-CA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CA" dirty="0"/>
              <a:t>Valuation data</a:t>
            </a:r>
          </a:p>
          <a:p>
            <a:r>
              <a:rPr lang="en-CA" dirty="0"/>
              <a:t>The following libraries were used:</a:t>
            </a:r>
          </a:p>
          <a:p>
            <a:pPr lvl="1"/>
            <a:r>
              <a:rPr lang="en-CA" dirty="0"/>
              <a:t>TA-lib</a:t>
            </a:r>
          </a:p>
          <a:p>
            <a:pPr lvl="1"/>
            <a:r>
              <a:rPr lang="en-CA" dirty="0" err="1"/>
              <a:t>Tkinter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37F53-05C5-438B-B1FA-DAABAEED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06" y="1796731"/>
            <a:ext cx="4363821" cy="1240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5E83A-FE7E-4E68-A6E3-076218C48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945" y="3608484"/>
            <a:ext cx="2498142" cy="14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90388-E31A-4446-895B-80DB8257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96" y="0"/>
            <a:ext cx="5257887" cy="67405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8A348-0F64-409D-A06D-D4F18071F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8</a:t>
            </a:fld>
            <a:endParaRPr lang="en-US" b="1" i="1" noProof="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C6B78D-041F-412E-8D89-9A9649A95D5C}"/>
              </a:ext>
            </a:extLst>
          </p:cNvPr>
          <p:cNvSpPr txBox="1">
            <a:spLocks/>
          </p:cNvSpPr>
          <p:nvPr/>
        </p:nvSpPr>
        <p:spPr>
          <a:xfrm>
            <a:off x="8981332" y="5430367"/>
            <a:ext cx="4993813" cy="3610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CHOOSE  YOUR</a:t>
            </a:r>
          </a:p>
          <a:p>
            <a:r>
              <a:rPr lang="en-US" dirty="0"/>
              <a:t>PORTFOLIO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297D0-41E3-4D04-A71C-2AE62A51EC2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</p:spTree>
    <p:extLst>
      <p:ext uri="{BB962C8B-B14F-4D97-AF65-F5344CB8AC3E}">
        <p14:creationId xmlns:p14="http://schemas.microsoft.com/office/powerpoint/2010/main" val="131784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BUILDING  YOUR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7C790E-D829-40B0-AD8C-8C4B9D24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163" y="1148547"/>
            <a:ext cx="4600295" cy="15059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Drop down menu will pop up with the option to choose up to 10 stocks for your portfolio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Once chosen the following message will appear with the selected stocks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2DFE7-406B-4A7F-A722-396C42652445}"/>
              </a:ext>
            </a:extLst>
          </p:cNvPr>
          <p:cNvSpPr/>
          <p:nvPr/>
        </p:nvSpPr>
        <p:spPr>
          <a:xfrm>
            <a:off x="9952903" y="147453"/>
            <a:ext cx="2052048" cy="480981"/>
          </a:xfrm>
          <a:prstGeom prst="rect">
            <a:avLst/>
          </a:prstGeom>
          <a:solidFill>
            <a:srgbClr val="000000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dirty="0"/>
              <a:t>POCKET HEDGE</a:t>
            </a:r>
          </a:p>
          <a:p>
            <a:pPr algn="ctr"/>
            <a:r>
              <a:rPr lang="en-CA" b="1" dirty="0"/>
              <a:t>FUND</a:t>
            </a:r>
          </a:p>
        </p:txBody>
      </p:sp>
      <p:pic>
        <p:nvPicPr>
          <p:cNvPr id="8" name="S&amp;P 100 Stocks 2020-11-09 18-05-31">
            <a:hlinkClick r:id="" action="ppaction://media"/>
            <a:extLst>
              <a:ext uri="{FF2B5EF4-FFF2-40B4-BE49-F238E27FC236}">
                <a16:creationId xmlns:a16="http://schemas.microsoft.com/office/drawing/2014/main" id="{63FC3E14-CDA6-479E-95E8-7581D94F50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5272" y="1127932"/>
            <a:ext cx="5368513" cy="3053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BC8AC4-6418-4732-B5BB-D4EAF9F80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626" y="4565156"/>
            <a:ext cx="2683803" cy="11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268</TotalTime>
  <Words>853</Words>
  <Application>Microsoft Macintosh PowerPoint</Application>
  <PresentationFormat>Widescreen</PresentationFormat>
  <Paragraphs>223</Paragraphs>
  <Slides>30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Times New Roman</vt:lpstr>
      <vt:lpstr>Wingdings</vt:lpstr>
      <vt:lpstr>Office Theme</vt:lpstr>
      <vt:lpstr>   POCKET HEDGE FUND By: Chris Lee, Chris Wong, Jacob Feldman, Kim Austria &amp; Val De Franco  </vt:lpstr>
      <vt:lpstr>CURRENT LANDSCAPE</vt:lpstr>
      <vt:lpstr>WHAT THEY DO</vt:lpstr>
      <vt:lpstr>THE PROBLEM</vt:lpstr>
      <vt:lpstr>TOPIC</vt:lpstr>
      <vt:lpstr>POCKET HEDGE FUND INDICATORS</vt:lpstr>
      <vt:lpstr>DATA SOURCES AND LIBRARIES</vt:lpstr>
      <vt:lpstr>PowerPoint Presentation</vt:lpstr>
      <vt:lpstr>BUILDING  YOUR PORTFOLIO</vt:lpstr>
      <vt:lpstr>WEIGHT PREFERENCE</vt:lpstr>
      <vt:lpstr>CUSTOM WEIGHT PREFERENCE</vt:lpstr>
      <vt:lpstr> METHODS</vt:lpstr>
      <vt:lpstr>PowerPoint Presentation</vt:lpstr>
      <vt:lpstr>DAILY RETURN</vt:lpstr>
      <vt:lpstr>HOLDING PERIOD RETURN</vt:lpstr>
      <vt:lpstr>DAILY CUMULATIVE RETURN</vt:lpstr>
      <vt:lpstr>PowerPoint Presentation</vt:lpstr>
      <vt:lpstr>VOLATILITY</vt:lpstr>
      <vt:lpstr>CORRELATION</vt:lpstr>
      <vt:lpstr>PowerPoint Presentation</vt:lpstr>
      <vt:lpstr>SHARPE RATIO</vt:lpstr>
      <vt:lpstr>MEAN REVERSION</vt:lpstr>
      <vt:lpstr>MEAN REVERSION</vt:lpstr>
      <vt:lpstr>HISTORICAL VALUATION</vt:lpstr>
      <vt:lpstr>HISTORICAL VALUATION</vt:lpstr>
      <vt:lpstr>HISTORICAL VALUATION</vt:lpstr>
      <vt:lpstr>TRADING STRATEGIES</vt:lpstr>
      <vt:lpstr>Summary/ RECOMMENDATIONS</vt:lpstr>
      <vt:lpstr>NEXT STEPS</vt:lpstr>
      <vt:lpstr>Thank You  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POCKET HEDGE FUND By: Chris Lee, Chris Wong, Jacob Feldman, Kim Austria &amp; Val De Franco  </dc:title>
  <dc:creator>Kim Mitchelle Austria</dc:creator>
  <cp:lastModifiedBy>Microsoft Office User</cp:lastModifiedBy>
  <cp:revision>47</cp:revision>
  <dcterms:created xsi:type="dcterms:W3CDTF">2020-11-12T02:53:05Z</dcterms:created>
  <dcterms:modified xsi:type="dcterms:W3CDTF">2020-11-13T01:48:15Z</dcterms:modified>
</cp:coreProperties>
</file>